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61" r:id="rId4"/>
    <p:sldId id="262" r:id="rId5"/>
    <p:sldId id="263" r:id="rId6"/>
    <p:sldId id="257" r:id="rId7"/>
    <p:sldId id="264" r:id="rId8"/>
    <p:sldId id="265" r:id="rId9"/>
    <p:sldId id="266" r:id="rId10"/>
    <p:sldId id="267" r:id="rId11"/>
    <p:sldId id="268" r:id="rId12"/>
    <p:sldId id="259" r:id="rId13"/>
    <p:sldId id="269" r:id="rId14"/>
    <p:sldId id="270" r:id="rId15"/>
    <p:sldId id="260" r:id="rId16"/>
    <p:sldId id="271" r:id="rId17"/>
    <p:sldId id="273" r:id="rId18"/>
    <p:sldId id="290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A1659-6E7F-48CB-A4C3-08214B185257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A71FD-6FA2-4CBF-9707-F50683B2ED0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4670B-C3C6-4EF9-82B3-542062A9763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尝试从价值观教育与心理健康教育层次入手，构建了突出专业价值观与心理教育相融合的</a:t>
            </a:r>
            <a:r>
              <a:rPr lang="en-US" altLang="zh-CN" dirty="0" smtClean="0"/>
              <a:t>“</a:t>
            </a:r>
            <a:r>
              <a:rPr lang="en-US" altLang="zh-CN" dirty="0" err="1" smtClean="0"/>
              <a:t>五加强五提升”教育管理新模式</a:t>
            </a:r>
            <a:endParaRPr lang="en-US" altLang="zh-CN" dirty="0" smtClean="0"/>
          </a:p>
          <a:p>
            <a:r>
              <a:rPr lang="zh-CN" altLang="en-US" dirty="0" smtClean="0"/>
              <a:t>将该模式贯彻于本科生培养全过程</a:t>
            </a:r>
          </a:p>
          <a:p>
            <a:r>
              <a:rPr lang="zh-CN" altLang="en-US" dirty="0" smtClean="0"/>
              <a:t>下面将我们的实践与体会汇报如下：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4670B-C3C6-4EF9-82B3-542062A97633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引导护生专业情感认同、专业情感亲和，合理定位，明确专业和实现自我需要的关系，适应专业角色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4670B-C3C6-4EF9-82B3-542062A97633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45288" y="549275"/>
            <a:ext cx="2095500" cy="56054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135688" cy="56054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1188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2188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588"/>
            <a:ext cx="9144000" cy="6856412"/>
            <a:chOff x="0" y="1"/>
            <a:chExt cx="5760" cy="4319"/>
          </a:xfrm>
        </p:grpSpPr>
        <p:pic>
          <p:nvPicPr>
            <p:cNvPr id="249859" name="Picture 3" descr="bef6e84e8b8ac410f3be0ff7473b55f5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1"/>
              <a:ext cx="5760" cy="4318"/>
            </a:xfrm>
            <a:prstGeom prst="rect">
              <a:avLst/>
            </a:prstGeom>
            <a:noFill/>
          </p:spPr>
        </p:pic>
        <p:sp>
          <p:nvSpPr>
            <p:cNvPr id="249860" name="Rectangle 4"/>
            <p:cNvSpPr>
              <a:spLocks noChangeArrowheads="1"/>
            </p:cNvSpPr>
            <p:nvPr userDrawn="1"/>
          </p:nvSpPr>
          <p:spPr bwMode="auto">
            <a:xfrm>
              <a:off x="0" y="4065"/>
              <a:ext cx="1882" cy="25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4986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92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4986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  <p:sp>
        <p:nvSpPr>
          <p:cNvPr id="24986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CFD9F84-4E39-40E0-AAF0-D15951BB6E61}" type="datetimeFigureOut">
              <a:rPr lang="zh-CN" altLang="en-US" smtClean="0"/>
              <a:t>2012-9-9</a:t>
            </a:fld>
            <a:endParaRPr lang="zh-CN" altLang="en-US"/>
          </a:p>
        </p:txBody>
      </p:sp>
      <p:sp>
        <p:nvSpPr>
          <p:cNvPr id="24986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2498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C9BC7E-3EBB-4241-B9CE-DA722819BE9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9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c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J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学术会议汇报</a:t>
            </a:r>
            <a:r>
              <a:rPr lang="en-US" altLang="zh-CN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/>
            </a:r>
            <a:br>
              <a:rPr lang="en-US" altLang="zh-CN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</a:br>
            <a:r>
              <a:rPr lang="en-US" altLang="zh-CN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“2012年护理管理学术研讨会”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601" y="228937"/>
            <a:ext cx="8015185" cy="914303"/>
          </a:xfrm>
        </p:spPr>
        <p:txBody>
          <a:bodyPr lIns="91427" tIns="45714" rIns="91427" bIns="45714"/>
          <a:lstStyle/>
          <a:p>
            <a:pPr algn="ctr" eaLnBrk="1" hangingPunct="1"/>
            <a:r>
              <a:rPr lang="zh-CN" altLang="en-US" sz="4400" dirty="0" smtClean="0">
                <a:ea typeface="华文中宋" pitchFamily="2" charset="-122"/>
              </a:rPr>
              <a:t>目标</a:t>
            </a:r>
            <a:r>
              <a:rPr lang="zh-CN" altLang="en-US" sz="4400" dirty="0" smtClean="0">
                <a:latin typeface="华文中宋" pitchFamily="2" charset="-122"/>
                <a:ea typeface="华文中宋" pitchFamily="2" charset="-122"/>
              </a:rPr>
              <a:t>“</a:t>
            </a:r>
            <a:r>
              <a:rPr lang="zh-CN" altLang="en-US" sz="4400" dirty="0" smtClean="0">
                <a:ea typeface="华文中宋" pitchFamily="2" charset="-122"/>
              </a:rPr>
              <a:t>金字塔</a:t>
            </a:r>
            <a:r>
              <a:rPr lang="zh-CN" altLang="en-US" sz="4400" dirty="0" smtClean="0">
                <a:latin typeface="华文中宋" pitchFamily="2" charset="-122"/>
                <a:ea typeface="华文中宋" pitchFamily="2" charset="-122"/>
              </a:rPr>
              <a:t>”</a:t>
            </a:r>
            <a:r>
              <a:rPr lang="zh-CN" altLang="en-US" sz="4400" dirty="0" smtClean="0">
                <a:ea typeface="华文中宋" pitchFamily="2" charset="-122"/>
              </a:rPr>
              <a:t>结构</a:t>
            </a:r>
          </a:p>
        </p:txBody>
      </p:sp>
      <p:pic>
        <p:nvPicPr>
          <p:cNvPr id="31747" name="Picture 3" descr="goals"/>
          <p:cNvPicPr>
            <a:picLocks noChangeAspect="1" noChangeArrowheads="1"/>
          </p:cNvPicPr>
          <p:nvPr/>
        </p:nvPicPr>
        <p:blipFill>
          <a:blip r:embed="rId2" cstate="print">
            <a:lum contrast="12000"/>
          </a:blip>
          <a:srcRect/>
          <a:stretch>
            <a:fillRect/>
          </a:stretch>
        </p:blipFill>
        <p:spPr bwMode="auto">
          <a:xfrm>
            <a:off x="712229" y="1403853"/>
            <a:ext cx="7544845" cy="4178441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46612" y="1665905"/>
            <a:ext cx="3743306" cy="2591728"/>
          </a:xfrm>
        </p:spPr>
        <p:txBody>
          <a:bodyPr/>
          <a:lstStyle/>
          <a:p>
            <a:r>
              <a:rPr lang="zh-CN" altLang="en-US" sz="2000" dirty="0" smtClean="0">
                <a:latin typeface="宋体" pitchFamily="2" charset="-122"/>
              </a:rPr>
              <a:t>播种思想，收获行动；</a:t>
            </a:r>
          </a:p>
          <a:p>
            <a:r>
              <a:rPr lang="zh-CN" altLang="en-US" sz="2000" dirty="0" smtClean="0">
                <a:latin typeface="宋体" pitchFamily="2" charset="-122"/>
              </a:rPr>
              <a:t>播种行动，收获习惯；</a:t>
            </a:r>
          </a:p>
          <a:p>
            <a:r>
              <a:rPr lang="zh-CN" altLang="en-US" sz="2000" dirty="0" smtClean="0">
                <a:latin typeface="宋体" pitchFamily="2" charset="-122"/>
              </a:rPr>
              <a:t>播种习惯，收获品格；</a:t>
            </a:r>
          </a:p>
          <a:p>
            <a:r>
              <a:rPr lang="zh-CN" altLang="en-US" sz="2000" dirty="0" smtClean="0">
                <a:latin typeface="宋体" pitchFamily="2" charset="-122"/>
              </a:rPr>
              <a:t>播种品格，收获命运。</a:t>
            </a:r>
          </a:p>
          <a:p>
            <a:pPr>
              <a:buFont typeface="Wingdings" pitchFamily="2" charset="2"/>
              <a:buNone/>
            </a:pPr>
            <a:r>
              <a:rPr lang="zh-CN" altLang="en-US" sz="2000" dirty="0" smtClean="0">
                <a:latin typeface="宋体" pitchFamily="2" charset="-122"/>
              </a:rPr>
              <a:t>       </a:t>
            </a:r>
            <a:r>
              <a:rPr lang="en-US" altLang="zh-CN" sz="2000" dirty="0" smtClean="0">
                <a:solidFill>
                  <a:srgbClr val="990000"/>
                </a:solidFill>
                <a:latin typeface="宋体" pitchFamily="2" charset="-122"/>
              </a:rPr>
              <a:t>——</a:t>
            </a:r>
            <a:r>
              <a:rPr lang="zh-CN" altLang="en-US" sz="2000" dirty="0" smtClean="0">
                <a:solidFill>
                  <a:srgbClr val="990000"/>
                </a:solidFill>
                <a:latin typeface="宋体" pitchFamily="2" charset="-122"/>
              </a:rPr>
              <a:t>山姆</a:t>
            </a:r>
            <a:r>
              <a:rPr lang="en-US" altLang="zh-CN" sz="2000" dirty="0" smtClean="0">
                <a:solidFill>
                  <a:srgbClr val="990000"/>
                </a:solidFill>
                <a:latin typeface="宋体" pitchFamily="2" charset="-122"/>
              </a:rPr>
              <a:t>•</a:t>
            </a:r>
            <a:r>
              <a:rPr lang="zh-CN" altLang="en-US" sz="2000" dirty="0" smtClean="0">
                <a:solidFill>
                  <a:srgbClr val="990000"/>
                </a:solidFill>
                <a:latin typeface="宋体" pitchFamily="2" charset="-122"/>
              </a:rPr>
              <a:t>史迈尔</a:t>
            </a: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373285" y="359962"/>
            <a:ext cx="7543352" cy="70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4" rIns="91427" bIns="45714">
            <a:spAutoFit/>
          </a:bodyPr>
          <a:lstStyle/>
          <a:p>
            <a:pPr defTabSz="914158"/>
            <a:r>
              <a:rPr lang="zh-CN" altLang="en-US" sz="4000" b="1" dirty="0">
                <a:latin typeface="华文中宋" pitchFamily="2" charset="-122"/>
                <a:ea typeface="华文中宋" pitchFamily="2" charset="-122"/>
              </a:rPr>
              <a:t>先养成习惯，然后习惯造就我们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5435036" y="1844447"/>
            <a:ext cx="3098270" cy="1369296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lIns="91427" tIns="45714" rIns="91427" bIns="45714"/>
          <a:lstStyle/>
          <a:p>
            <a:pPr marL="342442" indent="-342442" defTabSz="914158" eaLnBrk="0" hangingPunct="0">
              <a:spcBef>
                <a:spcPct val="20000"/>
              </a:spcBef>
              <a:buClr>
                <a:schemeClr val="hlink"/>
              </a:buClr>
              <a:buSzPct val="80000"/>
            </a:pPr>
            <a:r>
              <a:rPr lang="zh-CN" altLang="en-US" sz="2000" b="1" dirty="0">
                <a:latin typeface="宋体" pitchFamily="2" charset="-122"/>
              </a:rPr>
              <a:t>   自  我  激  励</a:t>
            </a:r>
          </a:p>
          <a:p>
            <a:pPr marL="342442" indent="-342442" defTabSz="914158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§"/>
            </a:pPr>
            <a:r>
              <a:rPr lang="zh-CN" altLang="en-US" sz="2000" b="1" dirty="0">
                <a:latin typeface="宋体" pitchFamily="2" charset="-122"/>
              </a:rPr>
              <a:t>每天说激励的话</a:t>
            </a:r>
          </a:p>
          <a:p>
            <a:pPr marL="342442" indent="-342442" defTabSz="914158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§"/>
            </a:pPr>
            <a:r>
              <a:rPr lang="zh-CN" altLang="en-US" sz="2000" b="1" dirty="0">
                <a:latin typeface="宋体" pitchFamily="2" charset="-122"/>
              </a:rPr>
              <a:t>每天期待最好的结果</a:t>
            </a:r>
          </a:p>
          <a:p>
            <a:pPr marL="342442" indent="-342442" defTabSz="914158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§"/>
            </a:pPr>
            <a:endParaRPr lang="zh-CN" altLang="en-US" sz="2000" b="1" dirty="0">
              <a:latin typeface="宋体" pitchFamily="2" charset="-122"/>
            </a:endParaRPr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4716835" y="3644258"/>
            <a:ext cx="3671635" cy="271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7" tIns="45714" rIns="91427" bIns="45714">
            <a:spAutoFit/>
          </a:bodyPr>
          <a:lstStyle/>
          <a:p>
            <a:pPr algn="ctr" defTabSz="914158">
              <a:lnSpc>
                <a:spcPct val="120000"/>
              </a:lnSpc>
              <a:buClr>
                <a:srgbClr val="990000"/>
              </a:buClr>
              <a:buFont typeface="Wingdings" pitchFamily="2" charset="2"/>
              <a:buChar char="p"/>
            </a:pPr>
            <a:r>
              <a:rPr lang="zh-CN" altLang="en-US" sz="2000" b="1" dirty="0">
                <a:solidFill>
                  <a:srgbClr val="800000"/>
                </a:solidFill>
                <a:ea typeface="华文中宋" pitchFamily="2" charset="-122"/>
              </a:rPr>
              <a:t>心态变，态度变，</a:t>
            </a:r>
          </a:p>
          <a:p>
            <a:pPr algn="ctr" defTabSz="914158">
              <a:lnSpc>
                <a:spcPct val="120000"/>
              </a:lnSpc>
              <a:buClr>
                <a:srgbClr val="990000"/>
              </a:buClr>
              <a:buFont typeface="Wingdings" pitchFamily="2" charset="2"/>
              <a:buChar char="p"/>
            </a:pPr>
            <a:r>
              <a:rPr lang="zh-CN" altLang="en-US" sz="2000" b="1" dirty="0">
                <a:solidFill>
                  <a:srgbClr val="800000"/>
                </a:solidFill>
                <a:ea typeface="华文中宋" pitchFamily="2" charset="-122"/>
              </a:rPr>
              <a:t>态度变，行为变，</a:t>
            </a:r>
          </a:p>
          <a:p>
            <a:pPr algn="ctr" defTabSz="914158">
              <a:lnSpc>
                <a:spcPct val="120000"/>
              </a:lnSpc>
              <a:buClr>
                <a:srgbClr val="990000"/>
              </a:buClr>
              <a:buFont typeface="Wingdings" pitchFamily="2" charset="2"/>
              <a:buChar char="p"/>
            </a:pPr>
            <a:r>
              <a:rPr lang="zh-CN" altLang="en-US" sz="2000" b="1" dirty="0">
                <a:solidFill>
                  <a:srgbClr val="800000"/>
                </a:solidFill>
                <a:ea typeface="华文中宋" pitchFamily="2" charset="-122"/>
              </a:rPr>
              <a:t>行为变，习惯变，</a:t>
            </a:r>
          </a:p>
          <a:p>
            <a:pPr algn="ctr" defTabSz="914158">
              <a:lnSpc>
                <a:spcPct val="120000"/>
              </a:lnSpc>
              <a:buClr>
                <a:srgbClr val="990000"/>
              </a:buClr>
              <a:buFont typeface="Wingdings" pitchFamily="2" charset="2"/>
              <a:buChar char="p"/>
            </a:pPr>
            <a:r>
              <a:rPr lang="zh-CN" altLang="en-US" sz="2000" b="1" dirty="0">
                <a:solidFill>
                  <a:srgbClr val="800000"/>
                </a:solidFill>
                <a:ea typeface="华文中宋" pitchFamily="2" charset="-122"/>
              </a:rPr>
              <a:t>习惯变，人格变，</a:t>
            </a:r>
          </a:p>
          <a:p>
            <a:pPr algn="ctr" defTabSz="914158">
              <a:lnSpc>
                <a:spcPct val="120000"/>
              </a:lnSpc>
              <a:buClr>
                <a:srgbClr val="990000"/>
              </a:buClr>
              <a:buFont typeface="Wingdings" pitchFamily="2" charset="2"/>
              <a:buChar char="p"/>
            </a:pPr>
            <a:r>
              <a:rPr lang="zh-CN" altLang="en-US" sz="2000" b="1" dirty="0">
                <a:solidFill>
                  <a:srgbClr val="800000"/>
                </a:solidFill>
                <a:ea typeface="华文中宋" pitchFamily="2" charset="-122"/>
              </a:rPr>
              <a:t>人格变，人生变。</a:t>
            </a:r>
            <a:br>
              <a:rPr lang="zh-CN" altLang="en-US" sz="2000" b="1" dirty="0">
                <a:solidFill>
                  <a:srgbClr val="800000"/>
                </a:solidFill>
                <a:ea typeface="华文中宋" pitchFamily="2" charset="-122"/>
              </a:rPr>
            </a:br>
            <a:endParaRPr lang="zh-CN" altLang="en-US" sz="2000" b="1" dirty="0">
              <a:solidFill>
                <a:srgbClr val="800000"/>
              </a:solidFill>
              <a:ea typeface="华文中宋" pitchFamily="2" charset="-122"/>
            </a:endParaRPr>
          </a:p>
          <a:p>
            <a:pPr algn="ctr" defTabSz="914158">
              <a:lnSpc>
                <a:spcPct val="120000"/>
              </a:lnSpc>
              <a:buClr>
                <a:srgbClr val="990000"/>
              </a:buClr>
            </a:pPr>
            <a:r>
              <a:rPr lang="en-US" altLang="zh-CN" sz="2000" b="1" dirty="0">
                <a:solidFill>
                  <a:srgbClr val="800000"/>
                </a:solidFill>
                <a:latin typeface="华文中宋" pitchFamily="2" charset="-122"/>
                <a:ea typeface="华文中宋" pitchFamily="2" charset="-122"/>
              </a:rPr>
              <a:t>——</a:t>
            </a:r>
            <a:r>
              <a:rPr lang="zh-CN" altLang="en-US" sz="2000" b="1" dirty="0">
                <a:solidFill>
                  <a:srgbClr val="800000"/>
                </a:solidFill>
                <a:ea typeface="华文中宋" pitchFamily="2" charset="-122"/>
              </a:rPr>
              <a:t>安冈正笃 行为演变过程</a:t>
            </a:r>
          </a:p>
        </p:txBody>
      </p:sp>
      <p:pic>
        <p:nvPicPr>
          <p:cNvPr id="199686" name="Picture 6" descr="u=144461863,880590379&amp;fm=0&amp;gp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488" y="3821359"/>
            <a:ext cx="3240118" cy="2333995"/>
          </a:xfrm>
          <a:prstGeom prst="rect">
            <a:avLst/>
          </a:prstGeom>
          <a:noFill/>
          <a:ln w="9525">
            <a:solidFill>
              <a:srgbClr val="006666"/>
            </a:solidFill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/>
          <a:lstStyle/>
          <a:p>
            <a:pPr lvl="1"/>
            <a:r>
              <a:rPr lang="zh-CN" altLang="en-US" dirty="0" smtClean="0"/>
              <a:t>临床护理研究设计和选题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唐萍芬  昆明医学院护理学院教授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zh-CN" altLang="en-US" dirty="0" smtClean="0"/>
              <a:t>护理管理论文投稿指导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戴世英  护理管理杂志编辑部   编辑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zh-CN" altLang="en-US" dirty="0" smtClean="0"/>
              <a:t>等级医院评审中护理标准解读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王吉善  北大人民医院原副院长 中国医院协会评价评估主任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三级综合医院评审标准护理部分（2011年版）解读（昆明）_页面_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三级综合医院评审标准护理部分（2011年版）解读（昆明）_页面_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2376264"/>
          </a:xfrm>
        </p:spPr>
        <p:txBody>
          <a:bodyPr/>
          <a:lstStyle/>
          <a:p>
            <a:r>
              <a:rPr lang="zh-CN" altLang="en-US" dirty="0" smtClean="0"/>
              <a:t>专题交流</a:t>
            </a:r>
            <a:endParaRPr lang="en-US" altLang="zh-CN" dirty="0" smtClean="0"/>
          </a:p>
          <a:p>
            <a:r>
              <a:rPr lang="en-US" altLang="zh-CN" dirty="0" smtClean="0"/>
              <a:t>5个</a:t>
            </a:r>
          </a:p>
          <a:p>
            <a:r>
              <a:rPr lang="zh-CN" alt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护理本科学生教育管理模式</a:t>
            </a:r>
            <a:r>
              <a:rPr lang="zh-CN" alt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创新的</a:t>
            </a:r>
            <a:r>
              <a:rPr lang="zh-CN" alt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实践与体会</a:t>
            </a:r>
          </a:p>
          <a:p>
            <a:r>
              <a:rPr lang="en-US" altLang="zh-CN" dirty="0" smtClean="0"/>
              <a:t>《护理管理杂志》2012年第6期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9208" y="1341363"/>
            <a:ext cx="8229600" cy="647700"/>
          </a:xfrm>
        </p:spPr>
        <p:txBody>
          <a:bodyPr/>
          <a:lstStyle/>
          <a:p>
            <a:r>
              <a:rPr lang="zh-CN" altLang="en-US" sz="3600" kern="1200" spc="50" dirty="0">
                <a:ln w="11430"/>
                <a:solidFill>
                  <a:srgbClr val="7030A0"/>
                </a:solidFill>
                <a:latin typeface="黑体" pitchFamily="2" charset="-122"/>
                <a:ea typeface="黑体" pitchFamily="2" charset="-122"/>
                <a:cs typeface="+mn-cs"/>
              </a:rPr>
              <a:t>护理本科生教育管理模式研究</a:t>
            </a:r>
          </a:p>
        </p:txBody>
      </p:sp>
      <p:sp>
        <p:nvSpPr>
          <p:cNvPr id="5" name="矩形 4"/>
          <p:cNvSpPr/>
          <p:nvPr/>
        </p:nvSpPr>
        <p:spPr>
          <a:xfrm>
            <a:off x="4067944" y="3717032"/>
            <a:ext cx="3960440" cy="646331"/>
          </a:xfrm>
          <a:prstGeom prst="rect">
            <a:avLst/>
          </a:prstGeom>
          <a:ln>
            <a:solidFill>
              <a:srgbClr val="00B0F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altLang="zh-CN" sz="3600" b="1" spc="50" dirty="0">
                <a:ln w="11430"/>
                <a:gradFill>
                  <a:gsLst>
                    <a:gs pos="25000">
                      <a:srgbClr val="333399">
                        <a:satMod val="155000"/>
                      </a:srgbClr>
                    </a:gs>
                    <a:gs pos="100000">
                      <a:srgbClr val="3333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“</a:t>
            </a:r>
            <a:r>
              <a:rPr lang="en-US" altLang="zh-CN" sz="3600" b="1" spc="50" dirty="0" err="1">
                <a:ln w="11430"/>
                <a:gradFill>
                  <a:gsLst>
                    <a:gs pos="25000">
                      <a:srgbClr val="333399">
                        <a:satMod val="155000"/>
                      </a:srgbClr>
                    </a:gs>
                    <a:gs pos="100000">
                      <a:srgbClr val="3333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五加强五提升</a:t>
            </a:r>
            <a:r>
              <a:rPr lang="en-US" altLang="zh-CN" sz="3600" b="1" spc="50" dirty="0">
                <a:ln w="11430"/>
                <a:gradFill>
                  <a:gsLst>
                    <a:gs pos="25000">
                      <a:srgbClr val="333399">
                        <a:satMod val="155000"/>
                      </a:srgbClr>
                    </a:gs>
                    <a:gs pos="100000">
                      <a:srgbClr val="3333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”</a:t>
            </a:r>
            <a:endParaRPr lang="zh-CN" altLang="en-US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539552" y="2132856"/>
            <a:ext cx="3600400" cy="1656184"/>
          </a:xfrm>
          <a:prstGeom prst="cloudCallout">
            <a:avLst>
              <a:gd name="adj1" fmla="val 42575"/>
              <a:gd name="adj2" fmla="val 68657"/>
            </a:avLst>
          </a:prstGeom>
          <a:gradFill rotWithShape="1">
            <a:gsLst>
              <a:gs pos="0">
                <a:srgbClr val="CCFFCC"/>
              </a:gs>
              <a:gs pos="50000">
                <a:srgbClr val="CCFF66"/>
              </a:gs>
              <a:gs pos="100000">
                <a:srgbClr val="CCFFCC"/>
              </a:gs>
            </a:gsLst>
            <a:lin ang="5400000" scaled="1"/>
          </a:gradFill>
          <a:ln w="9525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ts val="4000"/>
              </a:lnSpc>
              <a:defRPr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构建</a:t>
            </a:r>
            <a:r>
              <a:rPr lang="en-US" altLang="zh-CN" sz="2800" b="1" dirty="0" err="1">
                <a:latin typeface="楷体_GB2312" pitchFamily="49" charset="-122"/>
                <a:ea typeface="楷体_GB2312" pitchFamily="49" charset="-122"/>
              </a:rPr>
              <a:t>教育管理新模式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99592" y="1340768"/>
            <a:ext cx="7812360" cy="605294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  <a:buClr>
                <a:srgbClr val="C00000"/>
              </a:buClr>
              <a:defRPr/>
            </a:pP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加强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专业精神感召，提升专业理性认同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936104" y="2204864"/>
            <a:ext cx="7812360" cy="605294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  <a:buClr>
                <a:srgbClr val="C00000"/>
              </a:buClr>
              <a:defRPr/>
            </a:pP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加强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教育策略优化，提升专业核心能力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99592" y="3140968"/>
            <a:ext cx="7812360" cy="605294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  <a:buClr>
                <a:srgbClr val="C00000"/>
              </a:buClr>
              <a:defRPr/>
            </a:pP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加强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心理教育训练，提升职业抗压能力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899592" y="4149080"/>
            <a:ext cx="7812360" cy="605294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  <a:buClr>
                <a:srgbClr val="C00000"/>
              </a:buClr>
              <a:defRPr/>
            </a:pP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加强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心理预警干预，提升危机防御能力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899592" y="5229200"/>
            <a:ext cx="7812360" cy="605294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50000">
                <a:srgbClr val="FFFFFF"/>
              </a:gs>
              <a:gs pos="100000">
                <a:srgbClr val="CC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  <a:buClr>
                <a:srgbClr val="C00000"/>
              </a:buClr>
              <a:defRPr/>
            </a:pP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加强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护理学术影响，提升职业发展愿景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01050" y="2420888"/>
            <a:ext cx="626966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</a:t>
            </a:r>
            <a:br>
              <a:rPr lang="en-US" altLang="zh-C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altLang="zh-C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 your attention!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会议概况</a:t>
            </a:r>
            <a:endParaRPr lang="zh-CN" altLang="en-US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1475656" y="1916832"/>
            <a:ext cx="6769124" cy="2592313"/>
          </a:xfrm>
        </p:spPr>
        <p:txBody>
          <a:bodyPr/>
          <a:lstStyle/>
          <a:p>
            <a:r>
              <a:rPr lang="zh-CN" altLang="en-US" dirty="0" smtClean="0"/>
              <a:t>时        间：</a:t>
            </a:r>
            <a:r>
              <a:rPr lang="en-US" altLang="zh-CN" dirty="0" smtClean="0"/>
              <a:t>2012.8.11-13</a:t>
            </a:r>
          </a:p>
          <a:p>
            <a:r>
              <a:rPr lang="zh-CN" altLang="en-US" dirty="0" smtClean="0"/>
              <a:t>地        点：云南昆明</a:t>
            </a:r>
            <a:endParaRPr lang="en-US" altLang="zh-CN" dirty="0" smtClean="0"/>
          </a:p>
          <a:p>
            <a:r>
              <a:rPr lang="zh-CN" altLang="en-US" dirty="0" smtClean="0"/>
              <a:t>主办单位：</a:t>
            </a:r>
            <a:r>
              <a:rPr lang="en-US" altLang="zh-CN" dirty="0" smtClean="0"/>
              <a:t>《</a:t>
            </a:r>
            <a:r>
              <a:rPr lang="zh-CN" altLang="en-US" dirty="0" smtClean="0"/>
              <a:t>护理管理杂志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编辑部</a:t>
            </a:r>
            <a:endParaRPr lang="en-US" altLang="zh-CN" dirty="0" smtClean="0"/>
          </a:p>
          <a:p>
            <a:r>
              <a:rPr lang="zh-CN" altLang="en-US" dirty="0" smtClean="0"/>
              <a:t>会议主题：</a:t>
            </a:r>
            <a:r>
              <a:rPr lang="zh-CN" altLang="zh-CN" dirty="0" smtClean="0"/>
              <a:t>等级医院评审</a:t>
            </a:r>
            <a:endParaRPr lang="zh-CN" alt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会议内容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/>
          <a:lstStyle/>
          <a:p>
            <a:r>
              <a:rPr lang="zh-CN" altLang="zh-CN" dirty="0" smtClean="0"/>
              <a:t>专题</a:t>
            </a:r>
            <a:r>
              <a:rPr lang="zh-CN" altLang="zh-CN" dirty="0" smtClean="0"/>
              <a:t>讲座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等级医院评审标准及评价方法学习实践体会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吴欣娟  北京协和医院护理部主任、协和护理学院副职院长，</a:t>
            </a:r>
            <a:r>
              <a:rPr lang="en-US" altLang="zh-CN" dirty="0" smtClean="0"/>
              <a:t>2011年南丁格尔奖章获得者</a:t>
            </a:r>
          </a:p>
          <a:p>
            <a:pPr lvl="1"/>
            <a:endParaRPr lang="en-US" altLang="zh-CN" dirty="0" smtClean="0"/>
          </a:p>
          <a:p>
            <a:pPr lvl="1"/>
            <a:r>
              <a:rPr lang="zh-CN" altLang="en-US" dirty="0" smtClean="0"/>
              <a:t>评审主题：质量、安全、服务、管理、绩效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/>
          </p:cNvSpPr>
          <p:nvPr>
            <p:ph type="body" idx="1"/>
          </p:nvPr>
        </p:nvSpPr>
        <p:spPr>
          <a:xfrm>
            <a:off x="684095" y="1724308"/>
            <a:ext cx="8229758" cy="4525691"/>
          </a:xfrm>
        </p:spPr>
        <p:txBody>
          <a:bodyPr/>
          <a:lstStyle/>
          <a:p>
            <a:r>
              <a:rPr lang="zh-CN" altLang="en-US" b="1" smtClean="0">
                <a:solidFill>
                  <a:srgbClr val="003300"/>
                </a:solidFill>
                <a:ea typeface="黑体" pitchFamily="2" charset="-122"/>
              </a:rPr>
              <a:t>从规模扩张型转变为</a:t>
            </a:r>
            <a:r>
              <a:rPr lang="zh-CN" altLang="en-US" b="1" smtClean="0">
                <a:solidFill>
                  <a:srgbClr val="FF0000"/>
                </a:solidFill>
                <a:ea typeface="黑体" pitchFamily="2" charset="-122"/>
              </a:rPr>
              <a:t>质量效益型</a:t>
            </a:r>
          </a:p>
          <a:p>
            <a:r>
              <a:rPr lang="zh-CN" altLang="en-US" b="1" smtClean="0">
                <a:solidFill>
                  <a:srgbClr val="003300"/>
                </a:solidFill>
                <a:ea typeface="黑体" pitchFamily="2" charset="-122"/>
              </a:rPr>
              <a:t>从粗放管理转变为</a:t>
            </a:r>
            <a:r>
              <a:rPr lang="zh-CN" altLang="en-US" b="1" smtClean="0">
                <a:solidFill>
                  <a:srgbClr val="FF0000"/>
                </a:solidFill>
                <a:ea typeface="黑体" pitchFamily="2" charset="-122"/>
              </a:rPr>
              <a:t>科学、信息化管理</a:t>
            </a:r>
          </a:p>
          <a:p>
            <a:r>
              <a:rPr lang="zh-CN" altLang="en-US" b="1" smtClean="0">
                <a:solidFill>
                  <a:srgbClr val="003300"/>
                </a:solidFill>
                <a:ea typeface="黑体" pitchFamily="2" charset="-122"/>
              </a:rPr>
              <a:t>从注重硬件建设转变为</a:t>
            </a:r>
            <a:r>
              <a:rPr lang="zh-CN" altLang="en-US" b="1" smtClean="0">
                <a:solidFill>
                  <a:srgbClr val="FF0000"/>
                </a:solidFill>
                <a:ea typeface="黑体" pitchFamily="2" charset="-122"/>
              </a:rPr>
              <a:t>软件建设</a:t>
            </a:r>
          </a:p>
          <a:p>
            <a:pPr>
              <a:lnSpc>
                <a:spcPct val="40000"/>
              </a:lnSpc>
            </a:pPr>
            <a:endParaRPr lang="zh-CN" altLang="en-US" b="1" smtClean="0">
              <a:solidFill>
                <a:srgbClr val="003300"/>
              </a:solidFill>
              <a:ea typeface="黑体" pitchFamily="2" charset="-122"/>
            </a:endParaRPr>
          </a:p>
          <a:p>
            <a:r>
              <a:rPr lang="zh-CN" altLang="en-US" b="1" smtClean="0">
                <a:solidFill>
                  <a:srgbClr val="003300"/>
                </a:solidFill>
                <a:ea typeface="黑体" pitchFamily="2" charset="-122"/>
              </a:rPr>
              <a:t>加强服务体系整体绩效</a:t>
            </a:r>
            <a:r>
              <a:rPr lang="en-US" altLang="zh-CN" b="1" smtClean="0">
                <a:solidFill>
                  <a:srgbClr val="003300"/>
                </a:solidFill>
                <a:ea typeface="黑体" pitchFamily="2" charset="-122"/>
              </a:rPr>
              <a:t>—</a:t>
            </a:r>
            <a:r>
              <a:rPr lang="zh-CN" altLang="en-US" b="1" smtClean="0">
                <a:solidFill>
                  <a:srgbClr val="FF0000"/>
                </a:solidFill>
                <a:ea typeface="黑体" pitchFamily="2" charset="-122"/>
              </a:rPr>
              <a:t>提高工作效率</a:t>
            </a:r>
          </a:p>
          <a:p>
            <a:r>
              <a:rPr lang="zh-CN" altLang="en-US" b="1" smtClean="0">
                <a:solidFill>
                  <a:srgbClr val="003300"/>
                </a:solidFill>
                <a:ea typeface="黑体" pitchFamily="2" charset="-122"/>
              </a:rPr>
              <a:t>加强质量管理体系建设</a:t>
            </a:r>
            <a:r>
              <a:rPr lang="en-US" altLang="zh-CN" b="1" smtClean="0">
                <a:solidFill>
                  <a:srgbClr val="003300"/>
                </a:solidFill>
                <a:ea typeface="黑体" pitchFamily="2" charset="-122"/>
              </a:rPr>
              <a:t>—</a:t>
            </a:r>
            <a:r>
              <a:rPr lang="zh-CN" altLang="en-US" b="1" smtClean="0">
                <a:solidFill>
                  <a:srgbClr val="FF0000"/>
                </a:solidFill>
                <a:ea typeface="黑体" pitchFamily="2" charset="-122"/>
              </a:rPr>
              <a:t>提高管理水平</a:t>
            </a:r>
          </a:p>
          <a:p>
            <a:r>
              <a:rPr lang="zh-CN" altLang="en-US" b="1" smtClean="0">
                <a:solidFill>
                  <a:srgbClr val="003300"/>
                </a:solidFill>
                <a:ea typeface="黑体" pitchFamily="2" charset="-122"/>
              </a:rPr>
              <a:t>调动医务人员积极性</a:t>
            </a:r>
            <a:r>
              <a:rPr lang="en-US" altLang="zh-CN" b="1" smtClean="0">
                <a:solidFill>
                  <a:srgbClr val="003300"/>
                </a:solidFill>
                <a:ea typeface="黑体" pitchFamily="2" charset="-122"/>
              </a:rPr>
              <a:t>—</a:t>
            </a:r>
            <a:r>
              <a:rPr lang="zh-CN" altLang="en-US" b="1" smtClean="0">
                <a:solidFill>
                  <a:srgbClr val="FF0000"/>
                </a:solidFill>
                <a:ea typeface="黑体" pitchFamily="2" charset="-122"/>
              </a:rPr>
              <a:t>提高医务人员待遇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612668" y="464174"/>
            <a:ext cx="8229759" cy="114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zh-CN" altLang="en-US" sz="4800" b="1">
                <a:solidFill>
                  <a:srgbClr val="003300"/>
                </a:solidFill>
                <a:latin typeface="Calibri" pitchFamily="34" charset="0"/>
                <a:ea typeface="华文新魏" pitchFamily="2" charset="-122"/>
              </a:rPr>
              <a:t>贯穿“三个转变、三个提高”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54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护理组重点检查章节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504738" y="1426844"/>
            <a:ext cx="8639263" cy="5016015"/>
          </a:xfrm>
        </p:spPr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b="1" smtClean="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b="1" smtClean="0">
                <a:solidFill>
                  <a:srgbClr val="003300"/>
                </a:solidFill>
                <a:latin typeface="黑体" pitchFamily="2" charset="-122"/>
                <a:ea typeface="黑体" pitchFamily="2" charset="-122"/>
              </a:rPr>
              <a:t>第三章 患者安全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3600" smtClean="0"/>
              <a:t>      </a:t>
            </a:r>
            <a:r>
              <a:rPr lang="zh-CN" altLang="en-US" sz="28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五、特殊药物的管理，提高用药安全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  七、防范与减少患者跌倒、坠床等意外事件发生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  八、防范与减少患者压疮发生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zh-CN" altLang="en-US" sz="28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  九、妥善处理医疗安全（不良）事件</a:t>
            </a:r>
          </a:p>
          <a:p>
            <a:pPr>
              <a:lnSpc>
                <a:spcPct val="50000"/>
              </a:lnSpc>
              <a:buFont typeface="Arial" charset="0"/>
              <a:buNone/>
            </a:pPr>
            <a:endParaRPr lang="zh-CN" altLang="en-US" sz="2800" b="1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altLang="zh-CN" smtClean="0"/>
              <a:t>   </a:t>
            </a:r>
            <a:r>
              <a:rPr lang="zh-CN" altLang="en-US" b="1" smtClean="0">
                <a:solidFill>
                  <a:srgbClr val="003300"/>
                </a:solidFill>
                <a:latin typeface="黑体" pitchFamily="2" charset="-122"/>
                <a:ea typeface="黑体" pitchFamily="2" charset="-122"/>
              </a:rPr>
              <a:t>第五章 护理管理与质量持续改进</a:t>
            </a:r>
            <a:r>
              <a:rPr lang="en-US" altLang="zh-CN" b="1" smtClean="0">
                <a:solidFill>
                  <a:srgbClr val="003300"/>
                </a:solidFill>
                <a:ea typeface="黑体" pitchFamily="2" charset="-122"/>
              </a:rPr>
              <a:t>—</a:t>
            </a:r>
            <a:r>
              <a:rPr lang="zh-CN" altLang="en-US" b="1" smtClean="0">
                <a:solidFill>
                  <a:srgbClr val="003300"/>
                </a:solidFill>
                <a:latin typeface="黑体" pitchFamily="2" charset="-122"/>
                <a:ea typeface="黑体" pitchFamily="2" charset="-122"/>
              </a:rPr>
              <a:t>全部内容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4525963"/>
          </a:xfrm>
        </p:spPr>
        <p:txBody>
          <a:bodyPr/>
          <a:lstStyle/>
          <a:p>
            <a:pPr lvl="1"/>
            <a:r>
              <a:rPr lang="zh-CN" altLang="en-US" dirty="0" smtClean="0"/>
              <a:t>护理文化建设与团队执行力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凌云霞  成才军区昆明总医院护理部主任</a:t>
            </a:r>
            <a:endParaRPr lang="en-US" altLang="zh-CN" dirty="0" smtClean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gray">
          <a:xfrm>
            <a:off x="1259632" y="1628800"/>
            <a:ext cx="64087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文化</a:t>
            </a:r>
            <a:r>
              <a:rPr lang="zh-CN" altLang="en-US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建设，增强</a:t>
            </a:r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团队精神和凝聚力 </a:t>
            </a:r>
            <a:endParaRPr lang="en-US" altLang="zh-CN" sz="3200" b="1" dirty="0">
              <a:solidFill>
                <a:srgbClr val="003399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gray">
          <a:xfrm>
            <a:off x="1259658" y="2204864"/>
            <a:ext cx="640873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创新</a:t>
            </a:r>
            <a:r>
              <a:rPr lang="zh-CN" altLang="en-US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文化，打造</a:t>
            </a:r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积极向上的氛围</a:t>
            </a:r>
            <a:endParaRPr lang="en-US" altLang="zh-CN" sz="3200" b="1" dirty="0">
              <a:solidFill>
                <a:srgbClr val="003399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gray">
          <a:xfrm>
            <a:off x="1259658" y="2780928"/>
            <a:ext cx="6408738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品牌文化，打造护理服务品牌</a:t>
            </a:r>
            <a:r>
              <a:rPr lang="zh-CN" altLang="en-US" dirty="0">
                <a:ea typeface="宋体" charset="-122"/>
              </a:rPr>
              <a:t> 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gray">
          <a:xfrm>
            <a:off x="1259658" y="3356992"/>
            <a:ext cx="712879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tx1"/>
              </a:buClr>
            </a:pPr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管理文化，营造真诚和谐的工作氛围 </a:t>
            </a:r>
            <a:endParaRPr lang="en-US" altLang="zh-CN" sz="3200" b="1" dirty="0">
              <a:solidFill>
                <a:srgbClr val="003399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gray">
          <a:xfrm>
            <a:off x="1331666" y="3861048"/>
            <a:ext cx="64087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Clr>
                <a:schemeClr val="tx1"/>
              </a:buClr>
            </a:pPr>
            <a:r>
              <a:rPr lang="zh-CN" altLang="zh-CN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制度</a:t>
            </a:r>
            <a:r>
              <a:rPr lang="zh-CN" altLang="en-US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文化，</a:t>
            </a:r>
            <a:r>
              <a:rPr lang="zh-CN" altLang="zh-CN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公开</a:t>
            </a:r>
            <a:r>
              <a:rPr lang="zh-CN" altLang="zh-CN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、透明</a:t>
            </a:r>
            <a:endParaRPr lang="en-US" altLang="zh-CN" sz="3200" b="1" dirty="0">
              <a:solidFill>
                <a:srgbClr val="003399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gray">
          <a:xfrm>
            <a:off x="1259658" y="4361730"/>
            <a:ext cx="64087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Clr>
                <a:schemeClr val="tx1"/>
              </a:buClr>
            </a:pPr>
            <a:r>
              <a:rPr lang="zh-CN" altLang="zh-CN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多重</a:t>
            </a:r>
            <a:r>
              <a:rPr lang="zh-CN" altLang="zh-CN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激励</a:t>
            </a:r>
            <a:r>
              <a:rPr lang="zh-CN" altLang="en-US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，</a:t>
            </a:r>
            <a:r>
              <a:rPr lang="zh-CN" altLang="zh-CN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竞争</a:t>
            </a:r>
            <a:r>
              <a:rPr lang="zh-CN" altLang="zh-CN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、效益和精神</a:t>
            </a:r>
            <a:endParaRPr lang="en-US" altLang="zh-CN" sz="3200" b="1" dirty="0">
              <a:solidFill>
                <a:srgbClr val="003399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gray">
          <a:xfrm>
            <a:off x="1259632" y="4865786"/>
            <a:ext cx="64087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Clr>
                <a:schemeClr val="tx1"/>
              </a:buClr>
            </a:pPr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责任</a:t>
            </a:r>
            <a:r>
              <a:rPr lang="zh-CN" altLang="en-US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授权，发挥</a:t>
            </a:r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护士个体优势</a:t>
            </a:r>
            <a:r>
              <a:rPr lang="zh-CN" altLang="en-US" dirty="0">
                <a:ea typeface="宋体" charset="-122"/>
              </a:rPr>
              <a:t> 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gray">
          <a:xfrm>
            <a:off x="1259607" y="5445224"/>
            <a:ext cx="64087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Clr>
                <a:schemeClr val="tx1"/>
              </a:buClr>
            </a:pPr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沟通</a:t>
            </a:r>
            <a:r>
              <a:rPr lang="zh-CN" altLang="en-US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文化，营造</a:t>
            </a:r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和谐的就医环境</a:t>
            </a:r>
            <a:endParaRPr lang="en-US" altLang="zh-CN" sz="3200" b="1" dirty="0">
              <a:solidFill>
                <a:srgbClr val="003399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gray">
          <a:xfrm>
            <a:off x="1331640" y="5873898"/>
            <a:ext cx="6408737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Clr>
                <a:schemeClr val="tx1"/>
              </a:buClr>
            </a:pPr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安全</a:t>
            </a:r>
            <a:r>
              <a:rPr lang="zh-CN" altLang="en-US" sz="3200" b="1" dirty="0" smtClean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文化，建立</a:t>
            </a:r>
            <a:r>
              <a:rPr lang="zh-CN" altLang="en-US" sz="3200" b="1" dirty="0">
                <a:solidFill>
                  <a:srgbClr val="003399"/>
                </a:solidFill>
                <a:latin typeface="黑体" pitchFamily="2" charset="-122"/>
                <a:ea typeface="黑体" pitchFamily="2" charset="-122"/>
              </a:rPr>
              <a:t>有力的安全屏障</a:t>
            </a:r>
            <a:endParaRPr lang="en-US" altLang="zh-CN" sz="3200" b="1" dirty="0">
              <a:solidFill>
                <a:srgbClr val="003399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4525963"/>
          </a:xfrm>
        </p:spPr>
        <p:txBody>
          <a:bodyPr/>
          <a:lstStyle/>
          <a:p>
            <a:pPr lvl="1"/>
            <a:r>
              <a:rPr lang="zh-CN" altLang="en-US" dirty="0" smtClean="0"/>
              <a:t>护理目标管理管理艺术节与实践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解晨  山东省立医院护理部主任</a:t>
            </a:r>
            <a:endParaRPr lang="zh-CN" altLang="en-US" dirty="0"/>
          </a:p>
        </p:txBody>
      </p:sp>
      <p:pic>
        <p:nvPicPr>
          <p:cNvPr id="4" name="矩形 16"/>
          <p:cNvPicPr>
            <a:picLocks noChangeArrowheads="1"/>
          </p:cNvPicPr>
          <p:nvPr/>
        </p:nvPicPr>
        <p:blipFill>
          <a:blip r:embed="rId2" cstate="print"/>
          <a:srcRect b="20209"/>
          <a:stretch>
            <a:fillRect/>
          </a:stretch>
        </p:blipFill>
        <p:spPr bwMode="auto">
          <a:xfrm>
            <a:off x="5148064" y="3156545"/>
            <a:ext cx="3402012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67544" y="2132856"/>
            <a:ext cx="8351838" cy="766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55" tIns="49378" rIns="98755" bIns="49378">
            <a:spAutoFit/>
          </a:bodyPr>
          <a:lstStyle/>
          <a:p>
            <a:pPr algn="ctr" defTabSz="987425">
              <a:lnSpc>
                <a:spcPct val="105000"/>
              </a:lnSpc>
            </a:pPr>
            <a:r>
              <a:rPr lang="zh-CN" altLang="en-US" sz="4400" b="1" dirty="0">
                <a:effectLst/>
                <a:latin typeface="华文中宋" pitchFamily="2" charset="-122"/>
                <a:ea typeface="华文中宋" pitchFamily="2" charset="-122"/>
              </a:rPr>
              <a:t>迅速找到目标</a:t>
            </a:r>
            <a:r>
              <a:rPr lang="en-US" altLang="zh-CN" sz="4400" b="1" dirty="0">
                <a:effectLst/>
                <a:latin typeface="华文中宋" pitchFamily="2" charset="-122"/>
                <a:ea typeface="华文中宋" pitchFamily="2" charset="-122"/>
              </a:rPr>
              <a:t>——</a:t>
            </a:r>
            <a:r>
              <a:rPr lang="zh-CN" altLang="en-US" sz="4400" b="1" dirty="0">
                <a:effectLst/>
                <a:latin typeface="华文中宋" pitchFamily="2" charset="-122"/>
                <a:ea typeface="华文中宋" pitchFamily="2" charset="-122"/>
              </a:rPr>
              <a:t>愿望才能达成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971351" y="3588345"/>
            <a:ext cx="4105275" cy="2079625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>
            <a:prstShdw prst="shdw13" dist="53882" dir="13500000">
              <a:srgbClr val="800000">
                <a:gamma/>
                <a:shade val="60000"/>
                <a:invGamma/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defTabSz="987425" eaLnBrk="0" hangingPunct="0">
              <a:defRPr sz="19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defTabSz="987425" eaLnBrk="0" hangingPunct="0">
              <a:defRPr sz="19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defTabSz="987425" eaLnBrk="0" hangingPunct="0">
              <a:defRPr sz="19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defTabSz="987425" eaLnBrk="0" hangingPunct="0">
              <a:defRPr sz="19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defTabSz="987425" eaLnBrk="0" hangingPunct="0">
              <a:defRPr sz="19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defTabSz="987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defTabSz="987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defTabSz="987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defTabSz="987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3200" b="1" dirty="0" smtClean="0"/>
              <a:t>取乎其上，得乎其中</a:t>
            </a:r>
          </a:p>
          <a:p>
            <a:pPr eaLnBrk="1" hangingPunct="1">
              <a:defRPr/>
            </a:pPr>
            <a:r>
              <a:rPr lang="zh-CN" altLang="en-US" sz="3200" b="1" dirty="0" smtClean="0"/>
              <a:t>取乎其中，得乎其下</a:t>
            </a:r>
          </a:p>
          <a:p>
            <a:pPr eaLnBrk="1" hangingPunct="1">
              <a:defRPr/>
            </a:pPr>
            <a:r>
              <a:rPr lang="zh-CN" altLang="en-US" sz="3200" b="1" dirty="0" smtClean="0"/>
              <a:t>取乎其下，则</a:t>
            </a:r>
            <a:r>
              <a:rPr lang="en-US" altLang="zh-CN" sz="3200" b="1" dirty="0" smtClean="0"/>
              <a:t>……</a:t>
            </a:r>
          </a:p>
          <a:p>
            <a:pPr eaLnBrk="1" hangingPunct="1">
              <a:defRPr/>
            </a:pPr>
            <a:endParaRPr lang="en-US" altLang="zh-CN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260648"/>
            <a:ext cx="8229600" cy="647700"/>
          </a:xfrm>
        </p:spPr>
        <p:txBody>
          <a:bodyPr/>
          <a:lstStyle/>
          <a:p>
            <a:pPr algn="ctr"/>
            <a:r>
              <a:rPr lang="zh-CN" altLang="en-US" sz="4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您对目标的期望强度</a:t>
            </a:r>
            <a:r>
              <a:rPr lang="en-US" altLang="zh-CN" sz="4400" dirty="0" smtClean="0">
                <a:solidFill>
                  <a:schemeClr val="tx1"/>
                </a:solidFill>
                <a:ea typeface="华文中宋" pitchFamily="2" charset="-122"/>
              </a:rPr>
              <a:t>……</a:t>
            </a:r>
            <a:r>
              <a:rPr lang="en-US" altLang="zh-CN" sz="4400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601" y="1403854"/>
            <a:ext cx="8331731" cy="2742911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kumimoji="1" lang="zh-CN" altLang="en-US" sz="2400" dirty="0" smtClean="0"/>
              <a:t>1、目标期望强度为 0</a:t>
            </a:r>
            <a:r>
              <a:rPr kumimoji="1" lang="en-US" altLang="zh-CN" sz="2400" dirty="0" smtClean="0"/>
              <a:t>=</a:t>
            </a:r>
            <a:r>
              <a:rPr kumimoji="1" lang="zh-CN" altLang="en-US" sz="2400" dirty="0" smtClean="0"/>
              <a:t>真的不想作或是找借口</a:t>
            </a:r>
          </a:p>
          <a:p>
            <a:pPr>
              <a:lnSpc>
                <a:spcPct val="105000"/>
              </a:lnSpc>
            </a:pPr>
            <a:r>
              <a:rPr kumimoji="1" lang="zh-CN" altLang="en-US" sz="2400" dirty="0" smtClean="0"/>
              <a:t>2、目标期望强度为20%-30%</a:t>
            </a:r>
            <a:r>
              <a:rPr kumimoji="1" lang="en-US" altLang="zh-CN" sz="2400" dirty="0" smtClean="0"/>
              <a:t>=</a:t>
            </a:r>
            <a:r>
              <a:rPr kumimoji="1" lang="zh-CN" altLang="en-US" sz="2400" dirty="0" smtClean="0"/>
              <a:t>空想，做白日梦 光说不做</a:t>
            </a:r>
          </a:p>
          <a:p>
            <a:pPr>
              <a:lnSpc>
                <a:spcPct val="105000"/>
              </a:lnSpc>
            </a:pPr>
            <a:r>
              <a:rPr kumimoji="1" lang="zh-CN" altLang="en-US" sz="2400" dirty="0" smtClean="0"/>
              <a:t>3、目标期望强度为50%</a:t>
            </a:r>
            <a:r>
              <a:rPr kumimoji="1" lang="en-US" altLang="zh-CN" sz="2400" dirty="0" smtClean="0"/>
              <a:t>=</a:t>
            </a:r>
            <a:r>
              <a:rPr kumimoji="1" lang="zh-CN" altLang="en-US" sz="2400" dirty="0" smtClean="0"/>
              <a:t>有最好，没有也罢</a:t>
            </a:r>
          </a:p>
          <a:p>
            <a:pPr>
              <a:lnSpc>
                <a:spcPct val="105000"/>
              </a:lnSpc>
            </a:pPr>
            <a:r>
              <a:rPr kumimoji="1" lang="zh-CN" altLang="en-US" sz="2400" dirty="0" smtClean="0"/>
              <a:t>4、目标期望强度为70%-80%</a:t>
            </a:r>
            <a:r>
              <a:rPr kumimoji="1" lang="en-US" altLang="zh-CN" sz="2400" dirty="0" smtClean="0"/>
              <a:t>=</a:t>
            </a:r>
            <a:r>
              <a:rPr kumimoji="1" lang="zh-CN" altLang="en-US" sz="2400" dirty="0" smtClean="0"/>
              <a:t>有真正的目标，决心不够</a:t>
            </a:r>
          </a:p>
          <a:p>
            <a:pPr>
              <a:lnSpc>
                <a:spcPct val="105000"/>
              </a:lnSpc>
            </a:pPr>
            <a:r>
              <a:rPr kumimoji="1" lang="zh-CN" altLang="en-US" sz="2400" dirty="0" smtClean="0"/>
              <a:t>5、目标期望强度为99%</a:t>
            </a:r>
            <a:r>
              <a:rPr kumimoji="1" lang="en-US" altLang="zh-CN" sz="2400" dirty="0" smtClean="0"/>
              <a:t>=</a:t>
            </a:r>
            <a:r>
              <a:rPr kumimoji="1" lang="zh-CN" altLang="en-US" sz="2400" dirty="0" smtClean="0"/>
              <a:t>潜意识中存在一丝放弃的念头</a:t>
            </a:r>
          </a:p>
          <a:p>
            <a:pPr>
              <a:lnSpc>
                <a:spcPct val="105000"/>
              </a:lnSpc>
            </a:pPr>
            <a:r>
              <a:rPr kumimoji="1" lang="zh-CN" altLang="en-US" sz="2400" dirty="0" smtClean="0"/>
              <a:t>6、目标期望强度100%</a:t>
            </a:r>
            <a:r>
              <a:rPr kumimoji="1" lang="en-US" altLang="zh-CN" sz="2400" dirty="0" smtClean="0"/>
              <a:t>=</a:t>
            </a:r>
            <a:r>
              <a:rPr kumimoji="1" lang="zh-CN" altLang="en-US" sz="2400" dirty="0" smtClean="0"/>
              <a:t>不惜一切代价，不达目的誓不休 </a:t>
            </a:r>
            <a:endParaRPr kumimoji="1" lang="en-US" altLang="zh-CN" sz="2400" dirty="0" smtClean="0"/>
          </a:p>
        </p:txBody>
      </p:sp>
      <p:pic>
        <p:nvPicPr>
          <p:cNvPr id="20484" name="Picture 4" descr="28`"/>
          <p:cNvPicPr>
            <a:picLocks noChangeAspect="1" noChangeArrowheads="1"/>
          </p:cNvPicPr>
          <p:nvPr/>
        </p:nvPicPr>
        <p:blipFill>
          <a:blip r:embed="rId2" cstate="print">
            <a:lum bright="-6000"/>
          </a:blip>
          <a:srcRect/>
          <a:stretch>
            <a:fillRect/>
          </a:stretch>
        </p:blipFill>
        <p:spPr bwMode="auto">
          <a:xfrm>
            <a:off x="4707877" y="4146765"/>
            <a:ext cx="3386445" cy="2025868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</p:spPr>
      </p:pic>
      <p:sp>
        <p:nvSpPr>
          <p:cNvPr id="697349" name="Rectangle 5"/>
          <p:cNvSpPr>
            <a:spLocks noChangeArrowheads="1"/>
          </p:cNvSpPr>
          <p:nvPr/>
        </p:nvSpPr>
        <p:spPr bwMode="auto">
          <a:xfrm>
            <a:off x="576353" y="4539844"/>
            <a:ext cx="3859772" cy="1041129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>
            <a:prstShdw prst="shdw13" dist="53882" dir="13500000">
              <a:srgbClr val="CC3300">
                <a:gamma/>
                <a:shade val="60000"/>
                <a:invGamma/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lIns="84655" tIns="42328" rIns="84655" bIns="42328">
            <a:spAutoFit/>
          </a:bodyPr>
          <a:lstStyle/>
          <a:p>
            <a:pPr defTabSz="914158">
              <a:lnSpc>
                <a:spcPct val="115000"/>
              </a:lnSpc>
              <a:defRPr/>
            </a:pP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“与我们应有的表现相比，我们实在是只发挥了一半的潜能。”</a:t>
            </a:r>
          </a:p>
          <a:p>
            <a:pPr defTabSz="914158">
              <a:lnSpc>
                <a:spcPct val="115000"/>
              </a:lnSpc>
              <a:defRPr/>
            </a:pPr>
            <a:r>
              <a:rPr lang="zh-CN" altLang="en-US" b="1" dirty="0">
                <a:solidFill>
                  <a:srgbClr val="F0FE6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</a:t>
            </a:r>
            <a:r>
              <a:rPr lang="en-US" altLang="zh-CN" b="1" i="1" dirty="0">
                <a:solidFill>
                  <a:srgbClr val="990000"/>
                </a:solidFill>
                <a:effectLst/>
              </a:rPr>
              <a:t>——</a:t>
            </a:r>
            <a:r>
              <a:rPr lang="zh-CN" altLang="en-US" b="1" dirty="0">
                <a:solidFill>
                  <a:srgbClr val="990000"/>
                </a:solidFill>
                <a:effectLst/>
              </a:rPr>
              <a:t>心理学家</a:t>
            </a:r>
            <a:r>
              <a:rPr lang="en-US" altLang="zh-CN" b="1" dirty="0">
                <a:solidFill>
                  <a:srgbClr val="990000"/>
                </a:solidFill>
                <a:effectLst/>
              </a:rPr>
              <a:t>.</a:t>
            </a:r>
            <a:r>
              <a:rPr lang="zh-CN" altLang="en-US" b="1" dirty="0">
                <a:solidFill>
                  <a:srgbClr val="990000"/>
                </a:solidFill>
                <a:effectLst/>
              </a:rPr>
              <a:t>詹姆士</a:t>
            </a:r>
          </a:p>
        </p:txBody>
      </p:sp>
      <p:sp>
        <p:nvSpPr>
          <p:cNvPr id="697350" name="Rectangle 6"/>
          <p:cNvSpPr>
            <a:spLocks noChangeArrowheads="1"/>
          </p:cNvSpPr>
          <p:nvPr/>
        </p:nvSpPr>
        <p:spPr bwMode="auto">
          <a:xfrm>
            <a:off x="1388622" y="1012214"/>
            <a:ext cx="5226835" cy="307082"/>
          </a:xfrm>
          <a:prstGeom prst="rect">
            <a:avLst/>
          </a:prstGeom>
          <a:solidFill>
            <a:schemeClr val="folHlink"/>
          </a:solidFill>
          <a:ln>
            <a:noFill/>
          </a:ln>
          <a:effectLst>
            <a:prstShdw prst="shdw13" dist="53882" dir="13500000">
              <a:schemeClr val="folHlink">
                <a:gamma/>
                <a:shade val="60000"/>
                <a:invGamma/>
                <a:alpha val="50000"/>
              </a:scheme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655" tIns="42328" rIns="84655" bIns="42328">
            <a:spAutoFit/>
          </a:bodyPr>
          <a:lstStyle/>
          <a:p>
            <a:pPr defTabSz="914158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Char char="¨"/>
              <a:defRPr/>
            </a:pPr>
            <a:r>
              <a:rPr kumimoji="1" lang="zh-CN" altLang="en-US" b="1" dirty="0">
                <a:solidFill>
                  <a:schemeClr val="bg1"/>
                </a:solidFill>
                <a:effectLst/>
              </a:rPr>
              <a:t>怎样在</a:t>
            </a:r>
            <a:r>
              <a:rPr kumimoji="1" lang="en-US" altLang="zh-CN" b="1" dirty="0">
                <a:solidFill>
                  <a:schemeClr val="bg1"/>
                </a:solidFill>
                <a:effectLst/>
              </a:rPr>
              <a:t>99°C </a:t>
            </a:r>
            <a:r>
              <a:rPr kumimoji="1" lang="zh-CN" altLang="en-US" b="1" dirty="0">
                <a:solidFill>
                  <a:schemeClr val="bg1"/>
                </a:solidFill>
                <a:effectLst/>
              </a:rPr>
              <a:t>的工作热情上</a:t>
            </a:r>
            <a:r>
              <a:rPr kumimoji="1" lang="en-US" altLang="zh-CN" b="1" dirty="0">
                <a:solidFill>
                  <a:schemeClr val="bg1"/>
                </a:solidFill>
                <a:effectLst/>
              </a:rPr>
              <a:t>+1°C = </a:t>
            </a:r>
            <a:r>
              <a:rPr kumimoji="1" lang="zh-CN" altLang="en-US" b="1" dirty="0">
                <a:solidFill>
                  <a:schemeClr val="bg1"/>
                </a:solidFill>
                <a:effectLst/>
              </a:rPr>
              <a:t>让它沸腾；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7668" y="1599673"/>
            <a:ext cx="8128664" cy="3658655"/>
          </a:xfrm>
          <a:solidFill>
            <a:srgbClr val="FAFFCD"/>
          </a:solidFill>
          <a:ln>
            <a:solidFill>
              <a:srgbClr val="800080"/>
            </a:solidFill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200" dirty="0" smtClean="0"/>
              <a:t>"OEC"</a:t>
            </a:r>
            <a:r>
              <a:rPr lang="zh-CN" altLang="en-US" sz="2200" dirty="0" smtClean="0"/>
              <a:t>管理法</a:t>
            </a:r>
            <a:r>
              <a:rPr lang="en-US" altLang="zh-CN" sz="2200" dirty="0" smtClean="0"/>
              <a:t>--</a:t>
            </a:r>
            <a:r>
              <a:rPr lang="zh-CN" altLang="en-US" sz="2200" dirty="0" smtClean="0"/>
              <a:t>英文</a:t>
            </a:r>
            <a:r>
              <a:rPr lang="en-US" altLang="zh-CN" sz="2200" dirty="0" smtClean="0"/>
              <a:t>Overall Every Control and Clear</a:t>
            </a:r>
            <a:r>
              <a:rPr lang="zh-CN" altLang="en-US" sz="2200" dirty="0" smtClean="0"/>
              <a:t>的缩写</a:t>
            </a:r>
            <a:r>
              <a:rPr lang="en-US" altLang="zh-CN" sz="2200" dirty="0" smtClean="0"/>
              <a:t>,</a:t>
            </a:r>
            <a:r>
              <a:rPr lang="zh-CN" altLang="en-US" sz="2200" dirty="0" smtClean="0"/>
              <a:t>即全面质量管理法 </a:t>
            </a:r>
          </a:p>
          <a:p>
            <a:pPr>
              <a:lnSpc>
                <a:spcPct val="90000"/>
              </a:lnSpc>
            </a:pPr>
            <a:r>
              <a:rPr lang="zh-CN" altLang="en-US" sz="2200" dirty="0" smtClean="0"/>
              <a:t>　　</a:t>
            </a:r>
            <a:r>
              <a:rPr lang="en-US" altLang="zh-CN" sz="2200" dirty="0" smtClean="0"/>
              <a:t>O--Overall </a:t>
            </a:r>
            <a:r>
              <a:rPr lang="zh-CN" altLang="en-US" sz="2200" dirty="0" smtClean="0"/>
              <a:t>全方位 </a:t>
            </a:r>
          </a:p>
          <a:p>
            <a:pPr>
              <a:lnSpc>
                <a:spcPct val="90000"/>
              </a:lnSpc>
            </a:pPr>
            <a:r>
              <a:rPr lang="zh-CN" altLang="en-US" sz="2200" dirty="0" smtClean="0"/>
              <a:t>　　</a:t>
            </a:r>
            <a:r>
              <a:rPr lang="en-US" altLang="zh-CN" sz="2200" dirty="0" smtClean="0"/>
              <a:t>E Every </a:t>
            </a:r>
            <a:r>
              <a:rPr lang="zh-CN" altLang="en-US" sz="2200" dirty="0" smtClean="0"/>
              <a:t>每人 </a:t>
            </a:r>
          </a:p>
          <a:p>
            <a:pPr>
              <a:lnSpc>
                <a:spcPct val="90000"/>
              </a:lnSpc>
            </a:pPr>
            <a:r>
              <a:rPr lang="zh-CN" altLang="en-US" sz="2200" dirty="0" smtClean="0"/>
              <a:t>　　</a:t>
            </a:r>
            <a:r>
              <a:rPr lang="en-US" altLang="zh-CN" sz="2200" dirty="0" smtClean="0"/>
              <a:t>Everyday </a:t>
            </a:r>
            <a:r>
              <a:rPr lang="zh-CN" altLang="en-US" sz="2200" dirty="0" smtClean="0"/>
              <a:t>每天 </a:t>
            </a:r>
          </a:p>
          <a:p>
            <a:pPr>
              <a:lnSpc>
                <a:spcPct val="90000"/>
              </a:lnSpc>
            </a:pPr>
            <a:r>
              <a:rPr lang="zh-CN" altLang="en-US" sz="2200" dirty="0" smtClean="0"/>
              <a:t>　　</a:t>
            </a:r>
            <a:r>
              <a:rPr lang="en-US" altLang="zh-CN" sz="2200" dirty="0" smtClean="0"/>
              <a:t>Everything </a:t>
            </a:r>
            <a:r>
              <a:rPr lang="zh-CN" altLang="en-US" sz="2200" dirty="0" smtClean="0"/>
              <a:t>每件事 </a:t>
            </a:r>
          </a:p>
          <a:p>
            <a:pPr>
              <a:lnSpc>
                <a:spcPct val="90000"/>
              </a:lnSpc>
            </a:pPr>
            <a:r>
              <a:rPr lang="zh-CN" altLang="en-US" sz="2200" dirty="0" smtClean="0"/>
              <a:t>　　</a:t>
            </a:r>
            <a:r>
              <a:rPr lang="en-US" altLang="zh-CN" sz="2200" dirty="0" smtClean="0"/>
              <a:t>C Control </a:t>
            </a:r>
            <a:r>
              <a:rPr lang="zh-CN" altLang="en-US" sz="2200" dirty="0" smtClean="0"/>
              <a:t>控制 </a:t>
            </a:r>
          </a:p>
          <a:p>
            <a:pPr>
              <a:lnSpc>
                <a:spcPct val="90000"/>
              </a:lnSpc>
            </a:pPr>
            <a:r>
              <a:rPr lang="zh-CN" altLang="en-US" sz="2200" dirty="0" smtClean="0"/>
              <a:t>　　</a:t>
            </a:r>
            <a:r>
              <a:rPr lang="en-US" altLang="zh-CN" sz="2200" dirty="0" smtClean="0"/>
              <a:t>Clear </a:t>
            </a:r>
            <a:r>
              <a:rPr lang="zh-CN" altLang="en-US" sz="2200" dirty="0" smtClean="0"/>
              <a:t>清理 </a:t>
            </a:r>
          </a:p>
          <a:p>
            <a:pPr>
              <a:lnSpc>
                <a:spcPct val="90000"/>
              </a:lnSpc>
            </a:pPr>
            <a:r>
              <a:rPr lang="zh-CN" altLang="en-US" sz="2200" dirty="0" smtClean="0"/>
              <a:t>　　</a:t>
            </a:r>
            <a:r>
              <a:rPr lang="en-US" altLang="zh-CN" sz="2200" dirty="0" smtClean="0"/>
              <a:t>“OEC”</a:t>
            </a:r>
            <a:r>
              <a:rPr lang="zh-CN" altLang="en-US" sz="2200" dirty="0" smtClean="0"/>
              <a:t>管理法也可表示为：日事日毕 日清日高 ，即：每天的工作每天完成，每天工作要清理并要每天有所提高。 </a:t>
            </a:r>
          </a:p>
        </p:txBody>
      </p:sp>
      <p:sp>
        <p:nvSpPr>
          <p:cNvPr id="26627" name="Text Box 3" descr="花束"/>
          <p:cNvSpPr>
            <a:spLocks noChangeArrowheads="1"/>
          </p:cNvSpPr>
          <p:nvPr>
            <p:ph type="title" idx="4294967295"/>
          </p:nvPr>
        </p:nvSpPr>
        <p:spPr>
          <a:noFill/>
        </p:spPr>
        <p:txBody>
          <a:bodyPr lIns="91427" tIns="45714" rIns="91427" bIns="45714"/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3800" dirty="0" smtClean="0">
                <a:latin typeface="华文中宋" pitchFamily="2" charset="-122"/>
                <a:ea typeface="华文中宋" pitchFamily="2" charset="-122"/>
              </a:rPr>
              <a:t>目标管理成功案例：海尔</a:t>
            </a:r>
            <a:r>
              <a:rPr kumimoji="1" lang="en-US" altLang="zh-CN" sz="3800" dirty="0" smtClean="0">
                <a:latin typeface="华文中宋" pitchFamily="2" charset="-122"/>
                <a:ea typeface="华文中宋" pitchFamily="2" charset="-122"/>
              </a:rPr>
              <a:t>0EC</a:t>
            </a:r>
            <a:r>
              <a:rPr kumimoji="1" lang="zh-CN" altLang="en-US" sz="3800" dirty="0" smtClean="0">
                <a:latin typeface="华文中宋" pitchFamily="2" charset="-122"/>
                <a:ea typeface="华文中宋" pitchFamily="2" charset="-122"/>
              </a:rPr>
              <a:t>管理</a:t>
            </a:r>
          </a:p>
        </p:txBody>
      </p:sp>
      <p:pic>
        <p:nvPicPr>
          <p:cNvPr id="26628" name="Picture 4" descr="dc15484e0f56232ab3de05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9089" y="2384389"/>
            <a:ext cx="1861948" cy="2021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G">
  <a:themeElements>
    <a:clrScheme name="EC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CG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昆明会议PPT汇报</Template>
  <TotalTime>51</TotalTime>
  <Words>767</Words>
  <Application>Microsoft Office PowerPoint</Application>
  <PresentationFormat>全屏显示(4:3)</PresentationFormat>
  <Paragraphs>108</Paragraphs>
  <Slides>18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ECG</vt:lpstr>
      <vt:lpstr>学术会议汇报 “2012年护理管理学术研讨会”</vt:lpstr>
      <vt:lpstr>会议概况</vt:lpstr>
      <vt:lpstr>会议内容</vt:lpstr>
      <vt:lpstr>幻灯片 4</vt:lpstr>
      <vt:lpstr>护理组重点检查章节</vt:lpstr>
      <vt:lpstr>幻灯片 6</vt:lpstr>
      <vt:lpstr>幻灯片 7</vt:lpstr>
      <vt:lpstr>您对目标的期望强度…… </vt:lpstr>
      <vt:lpstr>目标管理成功案例：海尔0EC管理</vt:lpstr>
      <vt:lpstr>目标“金字塔”结构</vt:lpstr>
      <vt:lpstr>幻灯片 11</vt:lpstr>
      <vt:lpstr>幻灯片 12</vt:lpstr>
      <vt:lpstr>幻灯片 13</vt:lpstr>
      <vt:lpstr>幻灯片 14</vt:lpstr>
      <vt:lpstr>幻灯片 15</vt:lpstr>
      <vt:lpstr>护理本科生教育管理模式研究</vt:lpstr>
      <vt:lpstr>幻灯片 17</vt:lpstr>
      <vt:lpstr>幻灯片 18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学术会议汇报 “2012年护理管理学术研讨会”</dc:title>
  <dc:creator>User</dc:creator>
  <cp:lastModifiedBy>User</cp:lastModifiedBy>
  <cp:revision>6</cp:revision>
  <dcterms:created xsi:type="dcterms:W3CDTF">2012-09-09T10:38:41Z</dcterms:created>
  <dcterms:modified xsi:type="dcterms:W3CDTF">2012-09-09T11:30:31Z</dcterms:modified>
</cp:coreProperties>
</file>